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2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3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4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" id="{d1b01f18-351a-59ce-0f34-ccf8c097c0e3}">
          <p14:sldIdLst>
            <p14:sldId id="256"/>
          </p14:sldIdLst>
        </p14:section>
        <p14:section name="Summary" id="{aefa9fb0-84ce-76be-1a7b-f7ce000af184}">
          <p14:sldIdLst>
            <p14:sldId id="257"/>
          </p14:sldIdLst>
        </p14:section>
        <p14:section name="FY2026 review" id="{bc1f17f0-f59d-d892-3510-2d533363c2ec}">
          <p14:sldIdLst>
            <p14:sldId id="258"/>
            <p14:sldId id="259"/>
          </p14:sldIdLst>
        </p14:section>
        <p14:section name="Market" id="{5a380cd4-5dfb-c603-be3e-2208618125f4}">
          <p14:sldIdLst>
            <p14:sldId id="260"/>
            <p14:sldId id="261"/>
          </p14:sldIdLst>
        </p14:section>
        <p14:section name="Strategy" id="{4406e39c-34d5-e669-d232-6fdbe833367e}">
          <p14:sldIdLst>
            <p14:sldId id="262"/>
            <p14:sldId id="263"/>
          </p14:sldIdLst>
        </p14:section>
        <p14:section name="Execution" id="{0c43774d-2cef-af2e-d353-3d9c6ed81bc9}">
          <p14:sldIdLst>
            <p14:sldId id="264"/>
            <p14:sldId id="265"/>
          </p14:sldIdLst>
        </p14:section>
        <p14:section name="Investment" id="{fe271dd9-d2b0-3446-8021-b5acc1727976}">
          <p14:sldIdLst>
            <p14:sldId id="266"/>
          </p14:sldIdLst>
        </p14:section>
        <p14:section name="Close" id="{c5e5d6e9-e175-485b-f747-30dc0454b37b}">
          <p14:sldIdLst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 algn="l">
              <a:defRPr sz="1300" b="0" i="0" u="none" strike="noStrike">
                <a:solidFill>
                  <a:srgbClr val="5A607F"/>
                </a:solidFill>
                <a:latin typeface="+mn-lt"/>
              </a:defRPr>
            </a:pPr>
            <a:r>
              <a:rPr sz="1300" b="0" i="0" u="none" strike="noStrike">
                <a:solidFill>
                  <a:srgbClr val="5A607F"/>
                </a:solidFill>
                <a:latin typeface="+mn-lt"/>
              </a:rPr>
              <a:t>Annual recurring revenue, $M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ARR ($M)</c:v>
                </c:pt>
              </c:strCache>
            </c:strRef>
          </c:tx>
          <c:spPr>
            <a:solidFill>
              <a:srgbClr val="A9B4F5"/>
            </a:solidFill>
            <a:effectLst/>
          </c:spPr>
          <c:invertIfNegative val="0"/>
          <c:dLbls>
            <c:numFmt formatCode="$0.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41737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A9B4F5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A9B4F5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A9B4F5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A9B4F5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4C57C8"/>
              </a:solidFill>
              <a:effectLst/>
            </c:spPr>
          </c:dPt>
          <c:dPt>
            <c:idx val="5"/>
            <c:invertIfNegative val="0"/>
            <c:bubble3D val="0"/>
            <c:spPr>
              <a:solidFill>
                <a:srgbClr val="4C57C8"/>
              </a:solidFill>
              <a:effectLst/>
            </c:spPr>
          </c:dPt>
          <c:dPt>
            <c:idx val="6"/>
            <c:invertIfNegative val="0"/>
            <c:bubble3D val="0"/>
            <c:spPr>
              <a:solidFill>
                <a:srgbClr val="4C57C8"/>
              </a:solidFill>
              <a:effectLst/>
            </c:spPr>
          </c:dPt>
          <c:dPt>
            <c:idx val="7"/>
            <c:invertIfNegative val="0"/>
            <c:bubble3D val="0"/>
            <c:spPr>
              <a:solidFill>
                <a:srgbClr val="F2665A"/>
              </a:solidFill>
              <a:effectLst/>
            </c:spPr>
          </c:dPt>
          <c:cat>
            <c:multiLvlStrRef>
              <c:f>Sheet1!$A$2:$A$9</c:f>
              <c:multiLvlStrCache>
                <c:ptCount val="8"/>
                <c:lvl>
                  <c:pt idx="0">
                    <c:v>Q4 FY24</c:v>
                  </c:pt>
                  <c:pt idx="1">
                    <c:v>Q1 FY25</c:v>
                  </c:pt>
                  <c:pt idx="2">
                    <c:v>Q2 FY25</c:v>
                  </c:pt>
                  <c:pt idx="3">
                    <c:v>Q3 FY25</c:v>
                  </c:pt>
                  <c:pt idx="4">
                    <c:v>Q4 FY25</c:v>
                  </c:pt>
                  <c:pt idx="5">
                    <c:v>Q1 FY26</c:v>
                  </c:pt>
                  <c:pt idx="6">
                    <c:v>Q2 FY26</c:v>
                  </c:pt>
                  <c:pt idx="7">
                    <c:v>Q3 FY26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28.4</c:v>
                </c:pt>
                <c:pt idx="1">
                  <c:v>30.9</c:v>
                </c:pt>
                <c:pt idx="2">
                  <c:v>33.6</c:v>
                </c:pt>
                <c:pt idx="3">
                  <c:v>37.1</c:v>
                </c:pt>
                <c:pt idx="4">
                  <c:v>39.8</c:v>
                </c:pt>
                <c:pt idx="5">
                  <c:v>42.7</c:v>
                </c:pt>
                <c:pt idx="6">
                  <c:v>45.9</c:v>
                </c:pt>
                <c:pt idx="7">
                  <c:v>48.6</c:v>
                </c:pt>
              </c:numCache>
            </c:numRef>
          </c:val>
        </c:ser>
        <c:dLbls>
          <c:numFmt formatCode="$0.0" sourceLinked="0"/>
          <c:txPr>
            <a:bodyPr/>
            <a:lstStyle/>
            <a:p>
              <a:pPr>
                <a:defRPr b="0" i="0" strike="noStrike" sz="1200" u="none">
                  <a:solidFill>
                    <a:srgbClr val="141737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A607F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55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A607F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 algn="l">
              <a:defRPr sz="1300" b="0" i="0" u="none" strike="noStrike">
                <a:solidFill>
                  <a:srgbClr val="5A607F"/>
                </a:solidFill>
                <a:latin typeface="+mn-lt"/>
              </a:defRPr>
            </a:pPr>
            <a:r>
              <a:rPr sz="1300" b="0" i="0" u="none" strike="noStrike">
                <a:solidFill>
                  <a:srgbClr val="5A607F"/>
                </a:solidFill>
                <a:latin typeface="+mn-lt"/>
              </a:rPr>
              <a:t>Serviceable market by segment, 2027 ($B)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2027 market, $B</c:v>
                </c:pt>
              </c:strCache>
            </c:strRef>
          </c:tx>
          <c:spPr>
            <a:solidFill>
              <a:srgbClr val="A9B4F5"/>
            </a:solidFill>
            <a:effectLst/>
          </c:spPr>
          <c:invertIfNegative val="0"/>
          <c:dLbls>
            <c:numFmt formatCode="$0.0&quot;B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41737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A9B4F5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A9B4F5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A9B4F5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F2665A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F2665A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Healthcare analytics</c:v>
                  </c:pt>
                  <c:pt idx="1">
                    <c:v>Retail and e-commerce</c:v>
                  </c:pt>
                  <c:pt idx="2">
                    <c:v>Financial services</c:v>
                  </c:pt>
                  <c:pt idx="3">
                    <c:v>Public sector</c:v>
                  </c:pt>
                  <c:pt idx="4">
                    <c:v>Higher education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3.1</c:v>
                </c:pt>
                <c:pt idx="1">
                  <c:v>2.4</c:v>
                </c:pt>
                <c:pt idx="2">
                  <c:v>2.2</c:v>
                </c:pt>
                <c:pt idx="3">
                  <c:v>1</c:v>
                </c:pt>
                <c:pt idx="4">
                  <c:v>0.7</c:v>
                </c:pt>
              </c:numCache>
            </c:numRef>
          </c:val>
        </c:ser>
        <c:dLbls>
          <c:numFmt formatCode="$0.0&quot;B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141737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5A607F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A607F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 of ARR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E3792"/>
              </a:solidFill>
              <a:effectLst/>
            </c:spPr>
          </c:dPt>
          <c:dPt>
            <c:idx val="1"/>
            <c:bubble3D val="0"/>
            <c:spPr>
              <a:solidFill>
                <a:srgbClr val="4C57C8"/>
              </a:solidFill>
              <a:effectLst/>
            </c:spPr>
          </c:dPt>
          <c:dPt>
            <c:idx val="2"/>
            <c:bubble3D val="0"/>
            <c:spPr>
              <a:solidFill>
                <a:srgbClr val="A9B4F5"/>
              </a:solidFill>
              <a:effectLst/>
            </c:spPr>
          </c:dPt>
          <c:dPt>
            <c:idx val="3"/>
            <c:bubble3D val="0"/>
            <c:spPr>
              <a:solidFill>
                <a:srgbClr val="2FA58F"/>
              </a:solidFill>
              <a:effectLst/>
            </c:spPr>
          </c:dPt>
          <c:dPt>
            <c:idx val="4"/>
            <c:bubble3D val="0"/>
            <c:spPr>
              <a:solidFill>
                <a:srgbClr val="E9A23B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Healthcare</c:v>
                </c:pt>
                <c:pt idx="1">
                  <c:v>Retail</c:v>
                </c:pt>
                <c:pt idx="2">
                  <c:v>Financial services</c:v>
                </c:pt>
                <c:pt idx="3">
                  <c:v>Logistics</c:v>
                </c:pt>
                <c:pt idx="4">
                  <c:v>Other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28</c:v>
                </c:pt>
                <c:pt idx="1">
                  <c:v>24</c:v>
                </c:pt>
                <c:pt idx="2">
                  <c:v>21</c:v>
                </c:pt>
                <c:pt idx="3">
                  <c:v>15</c:v>
                </c:pt>
                <c:pt idx="4">
                  <c:v>12</c:v>
                </c:pt>
              </c:numCache>
            </c:numRef>
          </c:val>
        </c:ser>
        <c:firstSliceAng val="0"/>
        <c:holeSize val="62"/>
      </c:doughnutChart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 algn="l">
              <a:defRPr sz="1300" b="0" i="0" u="none" strike="noStrike">
                <a:solidFill>
                  <a:srgbClr val="5A607F"/>
                </a:solidFill>
                <a:latin typeface="+mn-lt"/>
              </a:defRPr>
            </a:pPr>
            <a:r>
              <a:rPr sz="1300" b="0" i="0" u="none" strike="noStrike">
                <a:solidFill>
                  <a:srgbClr val="5A607F"/>
                </a:solidFill>
                <a:latin typeface="+mn-lt"/>
              </a:rPr>
              <a:t>FY2027 operating budget by function ($M)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FY2027 budget, $M</c:v>
                </c:pt>
              </c:strCache>
            </c:strRef>
          </c:tx>
          <c:spPr>
            <a:solidFill>
              <a:srgbClr val="2E3792"/>
            </a:solidFill>
            <a:effectLst/>
          </c:spPr>
          <c:invertIfNegative val="0"/>
          <c:dLbls>
            <c:numFmt formatCode="$0.0&quot;M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41737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2E3792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4C57C8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A9B4F5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A9B4F5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Product and engineering</c:v>
                  </c:pt>
                  <c:pt idx="1">
                    <c:v>Sales and marketing</c:v>
                  </c:pt>
                  <c:pt idx="2">
                    <c:v>General, admin, and security</c:v>
                  </c:pt>
                  <c:pt idx="3">
                    <c:v>Customer success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9.2</c:v>
                </c:pt>
                <c:pt idx="1">
                  <c:v>6.1</c:v>
                </c:pt>
                <c:pt idx="2">
                  <c:v>3.2</c:v>
                </c:pt>
                <c:pt idx="3">
                  <c:v>3</c:v>
                </c:pt>
              </c:numCache>
            </c:numRef>
          </c:val>
        </c:ser>
        <c:dLbls>
          <c:numFmt formatCode="$0.0&quot;M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141737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5A607F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A607F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everyone. This plan is the result of eight weeks of work across every department. Today we want two outcomes: a shared understanding of where we're going in FY2027, and decisions on three items we'll cover at the end.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you remember one slide, make it this one. Three commitments, and three numbers that tell us whether we kept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forecast-close figures as of October. Every one of our four headline metrics improved, and net revenue retention is now top quartile for our category.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Growth has been steady rather than spiky, which matters for planning. The average quarterly increase was about $2.9 million.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 serviceable market is $9.4 billion in 2027. The two smallest segments are the fastest growing, and neither has a dominant provider. That's the opening for our expansion pillar.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diversified base gives us resilience. Healthcare remains the largest segment, but no single industry could derail the year.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initiative in the plan rolls up to one of these three pillars. If a request doesn't fit one of them, it's not a FY2027 priority.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priority has a single accountable owner and a measurable year-end target. Hiring is flagged at risk because of the time-to-fill we've seen for senior engineers.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quarters are sequenced so each one builds on the last. Pulse goes to general availability only after the beta proves out with twenty customers.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None of these risks is new, but each has a named mitigation and an owner. We'll review this list at every quarterly business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FY2027 operating budget is $21.5 million. Product and engineering is the largest line because Pulse is the biggest bet in the plan.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We're asking for three decisions today. With these, every team can finalize its quarterly plan before the holiday break.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2734" y="6314115"/>
            <a:ext cx="1360627" cy="170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16" b="1" dirty="0">
                <a:solidFill>
                  <a:schemeClr val="tx1"/>
                </a:solidFill>
              </a:rPr>
              <a:t>northbeam</a:t>
            </a:r>
            <a:endParaRPr lang="en-US" sz="1116" dirty="0"/>
          </a:p>
        </p:txBody>
      </p:sp>
      <p:sp>
        <p:nvSpPr>
          <p:cNvPr id="3" name="Text 1"/>
          <p:cNvSpPr/>
          <p:nvPr/>
        </p:nvSpPr>
        <p:spPr>
          <a:xfrm>
            <a:off x="758403" y="6478524"/>
            <a:ext cx="1360627" cy="90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65" b="1" spc="248" kern="0" dirty="0">
                <a:solidFill>
                  <a:schemeClr val="accent4"/>
                </a:solidFill>
              </a:rPr>
              <a:t>ANALYTICS</a:t>
            </a:r>
            <a:endParaRPr lang="en-US" sz="465" dirty="0"/>
          </a:p>
        </p:txBody>
      </p:sp>
      <p:sp>
        <p:nvSpPr>
          <p:cNvPr id="4" name="Text 2"/>
          <p:cNvSpPr/>
          <p:nvPr/>
        </p:nvSpPr>
        <p:spPr>
          <a:xfrm>
            <a:off x="2743200" y="6336792"/>
            <a:ext cx="6675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accent4"/>
                </a:solidFill>
              </a:rPr>
              <a:t>FY2027 Strategic Plan  ·  Leadership Offsite  ·  Fictional company, portfolio sample</a:t>
            </a:r>
            <a:endParaRPr lang="en-US" sz="900" dirty="0"/>
          </a:p>
        </p:txBody>
      </p:sp>
      <p:sp>
        <p:nvSpPr>
          <p:cNvPr id="5" name="Text 3"/>
          <p:cNvSpPr/>
          <p:nvPr>
            <p:ph idx="103" type="title" hasCustomPrompt="1"/>
          </p:nvPr>
        </p:nvSpPr>
        <p:spPr>
          <a:xfrm>
            <a:off x="548640" y="457200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36792"/>
            <a:ext cx="566928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07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IS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2734" y="6314115"/>
            <a:ext cx="1360627" cy="170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16" b="1" dirty="0">
                <a:solidFill>
                  <a:schemeClr val="tx1"/>
                </a:solidFill>
              </a:rPr>
              <a:t>northbeam</a:t>
            </a:r>
            <a:endParaRPr lang="en-US" sz="1116" dirty="0"/>
          </a:p>
        </p:txBody>
      </p:sp>
      <p:sp>
        <p:nvSpPr>
          <p:cNvPr id="3" name="Text 1"/>
          <p:cNvSpPr/>
          <p:nvPr/>
        </p:nvSpPr>
        <p:spPr>
          <a:xfrm>
            <a:off x="758403" y="6478524"/>
            <a:ext cx="1360627" cy="90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65" b="1" spc="248" kern="0" dirty="0">
                <a:solidFill>
                  <a:schemeClr val="accent4"/>
                </a:solidFill>
              </a:rPr>
              <a:t>ANALYTICS</a:t>
            </a:r>
            <a:endParaRPr lang="en-US" sz="465" dirty="0"/>
          </a:p>
        </p:txBody>
      </p:sp>
      <p:sp>
        <p:nvSpPr>
          <p:cNvPr id="4" name="Text 2"/>
          <p:cNvSpPr/>
          <p:nvPr/>
        </p:nvSpPr>
        <p:spPr>
          <a:xfrm>
            <a:off x="2743200" y="6336792"/>
            <a:ext cx="6675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accent4"/>
                </a:solidFill>
              </a:rPr>
              <a:t>FY2027 Strategic Plan  ·  Leadership Offsite  ·  Fictional company, portfolio sample</a:t>
            </a:r>
            <a:endParaRPr lang="en-US" sz="900" dirty="0"/>
          </a:p>
        </p:txBody>
      </p:sp>
      <p:sp>
        <p:nvSpPr>
          <p:cNvPr id="5" name="Text 3"/>
          <p:cNvSpPr/>
          <p:nvPr>
            <p:ph idx="103" type="title" hasCustomPrompt="1"/>
          </p:nvPr>
        </p:nvSpPr>
        <p:spPr>
          <a:xfrm>
            <a:off x="548640" y="457200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36792"/>
            <a:ext cx="566928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07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36792"/>
            <a:ext cx="566928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07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go mark"/>
          <p:cNvSpPr/>
          <p:nvPr/>
        </p:nvSpPr>
        <p:spPr>
          <a:xfrm>
            <a:off x="640080" y="660197"/>
            <a:ext cx="261518" cy="301752"/>
          </a:xfrm>
          <a:prstGeom prst="triangle">
            <a:avLst/>
          </a:prstGeom>
          <a:solidFill>
            <a:schemeClr val="accent1"/>
          </a:solidFill>
          <a:ln/>
        </p:spPr>
      </p:sp>
      <p:sp>
        <p:nvSpPr>
          <p:cNvPr id="3" name="Logo wordmark"/>
          <p:cNvSpPr txBox="1"/>
          <p:nvPr/>
        </p:nvSpPr>
        <p:spPr>
          <a:xfrm>
            <a:off x="1002182" y="599846"/>
            <a:ext cx="241401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80" b="1" dirty="0">
                <a:solidFill>
                  <a:schemeClr val="bg1"/>
                </a:solidFill>
              </a:rPr>
              <a:t>northbeam</a:t>
            </a:r>
            <a:endParaRPr lang="en-US" sz="1980" dirty="0"/>
          </a:p>
        </p:txBody>
      </p:sp>
      <p:sp>
        <p:nvSpPr>
          <p:cNvPr id="4" name="Logo descriptor"/>
          <p:cNvSpPr txBox="1"/>
          <p:nvPr/>
        </p:nvSpPr>
        <p:spPr>
          <a:xfrm>
            <a:off x="1012241" y="891540"/>
            <a:ext cx="2414016" cy="1609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25" b="1" spc="440" kern="0" dirty="0">
                <a:solidFill>
                  <a:schemeClr val="accent5"/>
                </a:solidFill>
              </a:rPr>
              <a:t>ANALYTICS</a:t>
            </a:r>
            <a:endParaRPr lang="en-US" sz="825" dirty="0"/>
          </a:p>
        </p:txBody>
      </p:sp>
      <p:sp>
        <p:nvSpPr>
          <p:cNvPr id="5" name="Beam ring outer"/>
          <p:cNvSpPr/>
          <p:nvPr/>
        </p:nvSpPr>
        <p:spPr>
          <a:xfrm>
            <a:off x="7589520" y="1097280"/>
            <a:ext cx="6035040" cy="6035040"/>
          </a:xfrm>
          <a:prstGeom prst="ellipse">
            <a:avLst/>
          </a:prstGeom>
          <a:ln w="15875">
            <a:solidFill>
              <a:schemeClr val="accent2"/>
            </a:solidFill>
            <a:prstDash val="solid"/>
          </a:ln>
        </p:spPr>
      </p:sp>
      <p:sp>
        <p:nvSpPr>
          <p:cNvPr id="6" name="Beam ring middle"/>
          <p:cNvSpPr/>
          <p:nvPr/>
        </p:nvSpPr>
        <p:spPr>
          <a:xfrm>
            <a:off x="8503920" y="2011680"/>
            <a:ext cx="4206240" cy="4206240"/>
          </a:xfrm>
          <a:prstGeom prst="ellipse">
            <a:avLst/>
          </a:prstGeom>
          <a:ln w="15875">
            <a:solidFill>
              <a:schemeClr val="accent2"/>
            </a:solidFill>
            <a:prstDash val="solid"/>
          </a:ln>
        </p:spPr>
      </p:sp>
      <p:sp>
        <p:nvSpPr>
          <p:cNvPr id="7" name="Beam ring core"/>
          <p:cNvSpPr/>
          <p:nvPr/>
        </p:nvSpPr>
        <p:spPr>
          <a:xfrm>
            <a:off x="9418320" y="2926080"/>
            <a:ext cx="2377440" cy="2377440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8" name="Beam mark"/>
          <p:cNvSpPr/>
          <p:nvPr/>
        </p:nvSpPr>
        <p:spPr>
          <a:xfrm>
            <a:off x="10287000" y="3611880"/>
            <a:ext cx="640080" cy="749808"/>
          </a:xfrm>
          <a:prstGeom prst="triangle">
            <a:avLst/>
          </a:prstGeom>
          <a:solidFill>
            <a:schemeClr val="accent1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40080" y="224028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spc="300" kern="0" dirty="0">
                <a:solidFill>
                  <a:schemeClr val="accent1"/>
                </a:solidFill>
              </a:rPr>
              <a:t>FY2027 STRATEGIC PLAN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2651760"/>
            <a:ext cx="6949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5000" b="1" dirty="0">
                <a:solidFill>
                  <a:schemeClr val="bg1"/>
                </a:solidFill>
              </a:rPr>
              <a:t>Turning data into decisions, at scale</a:t>
            </a:r>
            <a:endParaRPr lang="en-US" sz="500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461772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Leadership Offsite  ·  November 2026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61722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chemeClr val="accent5"/>
                </a:solidFill>
              </a:rPr>
              <a:t>Northbeam Analytics is a fictional company created for a Kelsey Renée Creative Studios portfolio demonstration.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548640" y="45720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FY2027 at a glance</a:t>
            </a:r>
            <a:endParaRPr lang="en-US" sz="3200" dirty="0"/>
          </a:p>
        </p:txBody>
      </p:sp>
      <p:sp>
        <p:nvSpPr>
          <p:cNvPr id="3" name="Logo mark"/>
          <p:cNvSpPr/>
          <p:nvPr/>
        </p:nvSpPr>
        <p:spPr>
          <a:xfrm>
            <a:off x="548640" y="6348131"/>
            <a:ext cx="147401" cy="170078"/>
          </a:xfrm>
          <a:prstGeom prst="triangle">
            <a:avLst/>
          </a:prstGeom>
          <a:solidFill>
            <a:schemeClr val="accent1"/>
          </a:solidFill>
          <a:ln/>
        </p:spPr>
      </p:sp>
      <p:sp>
        <p:nvSpPr>
          <p:cNvPr id="4" name="Message 01 badge"/>
          <p:cNvSpPr/>
          <p:nvPr/>
        </p:nvSpPr>
        <p:spPr>
          <a:xfrm>
            <a:off x="548640" y="1600200"/>
            <a:ext cx="566928" cy="566928"/>
          </a:xfrm>
          <a:prstGeom prst="ellipse">
            <a:avLst/>
          </a:prstGeom>
          <a:solidFill>
            <a:schemeClr val="bg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6002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1325880" y="1572768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Grow ARR from $48.6M to $64M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325880" y="1947672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Driven by mid-market expansion and new-product revenue.</a:t>
            </a:r>
            <a:endParaRPr lang="en-US" sz="1400" dirty="0"/>
          </a:p>
        </p:txBody>
      </p:sp>
      <p:sp>
        <p:nvSpPr>
          <p:cNvPr id="8" name="Message 02 badge"/>
          <p:cNvSpPr/>
          <p:nvPr/>
        </p:nvSpPr>
        <p:spPr>
          <a:xfrm>
            <a:off x="548640" y="2971800"/>
            <a:ext cx="566928" cy="566928"/>
          </a:xfrm>
          <a:prstGeom prst="ellipse">
            <a:avLst/>
          </a:prstGeom>
          <a:solidFill>
            <a:schemeClr val="bg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548640" y="29718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02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944368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Launch Northbeam Pulse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1325880" y="3319272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Real-time forecasting for operations teams, generally available in Q2.</a:t>
            </a:r>
            <a:endParaRPr lang="en-US" sz="1400" dirty="0"/>
          </a:p>
        </p:txBody>
      </p:sp>
      <p:sp>
        <p:nvSpPr>
          <p:cNvPr id="12" name="Message 03 badge"/>
          <p:cNvSpPr/>
          <p:nvPr/>
        </p:nvSpPr>
        <p:spPr>
          <a:xfrm>
            <a:off x="548640" y="4343400"/>
            <a:ext cx="566928" cy="566928"/>
          </a:xfrm>
          <a:prstGeom prst="ellipse">
            <a:avLst/>
          </a:prstGeom>
          <a:solidFill>
            <a:schemeClr val="bg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548640" y="43434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03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1325880" y="4315968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Enter two new verticals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1325880" y="4690872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Dedicated go-to-market teams for public sector and higher education.</a:t>
            </a:r>
            <a:endParaRPr lang="en-US" sz="1400" dirty="0"/>
          </a:p>
        </p:txBody>
      </p:sp>
      <p:sp>
        <p:nvSpPr>
          <p:cNvPr id="16" name="Target panel"/>
          <p:cNvSpPr/>
          <p:nvPr/>
        </p:nvSpPr>
        <p:spPr>
          <a:xfrm>
            <a:off x="6949440" y="1508760"/>
            <a:ext cx="4663440" cy="4434840"/>
          </a:xfrm>
          <a:prstGeom prst="roundRect">
            <a:avLst>
              <a:gd name="adj" fmla="val 2474"/>
            </a:avLst>
          </a:prstGeom>
          <a:solidFill>
            <a:schemeClr val="tx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360920" y="178308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</a:rPr>
              <a:t>FY2027 TARGETS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7360920" y="2194560"/>
            <a:ext cx="3931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$64M</a:t>
            </a:r>
            <a:endParaRPr lang="en-US" sz="4400" dirty="0"/>
          </a:p>
        </p:txBody>
      </p:sp>
      <p:sp>
        <p:nvSpPr>
          <p:cNvPr id="19" name="Text 17"/>
          <p:cNvSpPr txBox="1"/>
          <p:nvPr/>
        </p:nvSpPr>
        <p:spPr>
          <a:xfrm>
            <a:off x="7360920" y="2852928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chemeClr val="accent5"/>
                </a:solidFill>
              </a:rPr>
              <a:t>Annual recurring revenue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7360920" y="3383280"/>
            <a:ext cx="3931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120%</a:t>
            </a:r>
            <a:endParaRPr lang="en-US" sz="4400" dirty="0"/>
          </a:p>
        </p:txBody>
      </p:sp>
      <p:sp>
        <p:nvSpPr>
          <p:cNvPr id="21" name="Text 19"/>
          <p:cNvSpPr txBox="1"/>
          <p:nvPr/>
        </p:nvSpPr>
        <p:spPr>
          <a:xfrm>
            <a:off x="7360920" y="4041648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chemeClr val="accent5"/>
                </a:solidFill>
              </a:rPr>
              <a:t>Net revenue retention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7360920" y="4572000"/>
            <a:ext cx="3931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+85</a:t>
            </a:r>
            <a:endParaRPr lang="en-US" sz="4400" dirty="0"/>
          </a:p>
        </p:txBody>
      </p:sp>
      <p:sp>
        <p:nvSpPr>
          <p:cNvPr id="23" name="Text 21"/>
          <p:cNvSpPr txBox="1"/>
          <p:nvPr/>
        </p:nvSpPr>
        <p:spPr>
          <a:xfrm>
            <a:off x="7360920" y="5230368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chemeClr val="accent5"/>
                </a:solidFill>
              </a:rPr>
              <a:t>New team members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36792"/>
            <a:ext cx="566928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07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548640" y="45720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FY2026 was our strongest year yet</a:t>
            </a:r>
            <a:endParaRPr lang="en-US" sz="3200" dirty="0"/>
          </a:p>
        </p:txBody>
      </p:sp>
      <p:sp>
        <p:nvSpPr>
          <p:cNvPr id="3" name="Logo mark"/>
          <p:cNvSpPr/>
          <p:nvPr/>
        </p:nvSpPr>
        <p:spPr>
          <a:xfrm>
            <a:off x="548640" y="6348131"/>
            <a:ext cx="147401" cy="170078"/>
          </a:xfrm>
          <a:prstGeom prst="triangle">
            <a:avLst/>
          </a:prstGeom>
          <a:solidFill>
            <a:schemeClr val="accent1"/>
          </a:solidFill>
          <a:ln/>
        </p:spPr>
      </p:sp>
      <p:sp>
        <p:nvSpPr>
          <p:cNvPr id="4" name="KPI tile 1"/>
          <p:cNvSpPr/>
          <p:nvPr/>
        </p:nvSpPr>
        <p:spPr>
          <a:xfrm>
            <a:off x="548640" y="1600200"/>
            <a:ext cx="2615184" cy="3017520"/>
          </a:xfrm>
          <a:prstGeom prst="roundRect">
            <a:avLst>
              <a:gd name="adj" fmla="val 3497"/>
            </a:avLst>
          </a:prstGeom>
          <a:solidFill>
            <a:schemeClr val="bg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22960" y="187452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tx2"/>
                </a:solidFill>
              </a:rPr>
              <a:t>$48.6M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74320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Annual recurring revenue</a:t>
            </a:r>
            <a:endParaRPr lang="en-US" sz="1500" dirty="0"/>
          </a:p>
        </p:txBody>
      </p:sp>
      <p:sp>
        <p:nvSpPr>
          <p:cNvPr id="7" name="KPI delta pill 1"/>
          <p:cNvSpPr/>
          <p:nvPr/>
        </p:nvSpPr>
        <p:spPr>
          <a:xfrm>
            <a:off x="822960" y="3886200"/>
            <a:ext cx="2066544" cy="40233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3886200"/>
            <a:ext cx="206654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3"/>
                </a:solidFill>
              </a:rPr>
              <a:t>▲ +31% year over year</a:t>
            </a:r>
            <a:endParaRPr lang="en-US" sz="1200" dirty="0"/>
          </a:p>
        </p:txBody>
      </p:sp>
      <p:sp>
        <p:nvSpPr>
          <p:cNvPr id="9" name="KPI tile 2"/>
          <p:cNvSpPr/>
          <p:nvPr/>
        </p:nvSpPr>
        <p:spPr>
          <a:xfrm>
            <a:off x="3364992" y="1600200"/>
            <a:ext cx="2615184" cy="3017520"/>
          </a:xfrm>
          <a:prstGeom prst="roundRect">
            <a:avLst>
              <a:gd name="adj" fmla="val 3497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639312" y="187452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tx2"/>
                </a:solidFill>
              </a:rPr>
              <a:t>118%</a:t>
            </a:r>
            <a:endParaRPr lang="en-US" sz="4400" dirty="0"/>
          </a:p>
        </p:txBody>
      </p:sp>
      <p:sp>
        <p:nvSpPr>
          <p:cNvPr id="11" name="Text 9"/>
          <p:cNvSpPr txBox="1"/>
          <p:nvPr/>
        </p:nvSpPr>
        <p:spPr>
          <a:xfrm>
            <a:off x="3639312" y="274320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Net revenue retention</a:t>
            </a:r>
            <a:endParaRPr lang="en-US" sz="1500" dirty="0"/>
          </a:p>
        </p:txBody>
      </p:sp>
      <p:sp>
        <p:nvSpPr>
          <p:cNvPr id="12" name="KPI delta pill 2"/>
          <p:cNvSpPr/>
          <p:nvPr/>
        </p:nvSpPr>
        <p:spPr>
          <a:xfrm>
            <a:off x="3639312" y="3886200"/>
            <a:ext cx="2066544" cy="40233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3639312" y="3886200"/>
            <a:ext cx="206654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3"/>
                </a:solidFill>
              </a:rPr>
              <a:t>▲ +6 pts year over year</a:t>
            </a:r>
            <a:endParaRPr lang="en-US" sz="1200" dirty="0"/>
          </a:p>
        </p:txBody>
      </p:sp>
      <p:sp>
        <p:nvSpPr>
          <p:cNvPr id="14" name="KPI tile 3"/>
          <p:cNvSpPr/>
          <p:nvPr/>
        </p:nvSpPr>
        <p:spPr>
          <a:xfrm>
            <a:off x="6181344" y="1600200"/>
            <a:ext cx="2615184" cy="3017520"/>
          </a:xfrm>
          <a:prstGeom prst="roundRect">
            <a:avLst>
              <a:gd name="adj" fmla="val 3497"/>
            </a:avLst>
          </a:prstGeom>
          <a:solidFill>
            <a:schemeClr val="bg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455664" y="187452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tx2"/>
                </a:solidFill>
              </a:rPr>
              <a:t>1,240</a:t>
            </a:r>
            <a:endParaRPr lang="en-US" sz="4400" dirty="0"/>
          </a:p>
        </p:txBody>
      </p:sp>
      <p:sp>
        <p:nvSpPr>
          <p:cNvPr id="16" name="Text 14"/>
          <p:cNvSpPr txBox="1"/>
          <p:nvPr/>
        </p:nvSpPr>
        <p:spPr>
          <a:xfrm>
            <a:off x="6455664" y="274320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Active customers</a:t>
            </a:r>
            <a:endParaRPr lang="en-US" sz="1500" dirty="0"/>
          </a:p>
        </p:txBody>
      </p:sp>
      <p:sp>
        <p:nvSpPr>
          <p:cNvPr id="17" name="KPI delta pill 3"/>
          <p:cNvSpPr/>
          <p:nvPr/>
        </p:nvSpPr>
        <p:spPr>
          <a:xfrm>
            <a:off x="6455664" y="3886200"/>
            <a:ext cx="2066544" cy="40233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455664" y="3886200"/>
            <a:ext cx="206654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3"/>
                </a:solidFill>
              </a:rPr>
              <a:t>▲ +212 net new</a:t>
            </a:r>
            <a:endParaRPr lang="en-US" sz="1200" dirty="0"/>
          </a:p>
        </p:txBody>
      </p:sp>
      <p:sp>
        <p:nvSpPr>
          <p:cNvPr id="19" name="KPI tile 4"/>
          <p:cNvSpPr/>
          <p:nvPr/>
        </p:nvSpPr>
        <p:spPr>
          <a:xfrm>
            <a:off x="8997696" y="1600200"/>
            <a:ext cx="2615184" cy="3017520"/>
          </a:xfrm>
          <a:prstGeom prst="roundRect">
            <a:avLst>
              <a:gd name="adj" fmla="val 3497"/>
            </a:avLst>
          </a:prstGeom>
          <a:solidFill>
            <a:schemeClr val="bg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9272016" y="187452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tx2"/>
                </a:solidFill>
              </a:rPr>
              <a:t>78%</a:t>
            </a:r>
            <a:endParaRPr lang="en-US" sz="4400" dirty="0"/>
          </a:p>
        </p:txBody>
      </p:sp>
      <p:sp>
        <p:nvSpPr>
          <p:cNvPr id="21" name="Text 19"/>
          <p:cNvSpPr txBox="1"/>
          <p:nvPr/>
        </p:nvSpPr>
        <p:spPr>
          <a:xfrm>
            <a:off x="9272016" y="274320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Gross margin</a:t>
            </a:r>
            <a:endParaRPr lang="en-US" sz="1500" dirty="0"/>
          </a:p>
        </p:txBody>
      </p:sp>
      <p:sp>
        <p:nvSpPr>
          <p:cNvPr id="22" name="KPI delta pill 4"/>
          <p:cNvSpPr/>
          <p:nvPr/>
        </p:nvSpPr>
        <p:spPr>
          <a:xfrm>
            <a:off x="9272016" y="3886200"/>
            <a:ext cx="2066544" cy="40233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272016" y="3886200"/>
            <a:ext cx="206654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3"/>
                </a:solidFill>
              </a:rPr>
              <a:t>▲ +3 pts year over year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548640" y="4983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Expansion revenue from existing customers contributed 54% of net new ARR, up from 41% in FY2025, a sign that customers are finding more value as they grow with us.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548640" y="589788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i="1" dirty="0">
                <a:solidFill>
                  <a:schemeClr val="accent4"/>
                </a:solidFill>
              </a:rPr>
              <a:t>FY2026 figures are forecast close as of October 2026. All data is fictional.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36792"/>
            <a:ext cx="566928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07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548640" y="45720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ARR has grown for eight straight quarters</a:t>
            </a:r>
            <a:endParaRPr lang="en-US" sz="3200" dirty="0"/>
          </a:p>
        </p:txBody>
      </p:sp>
      <p:sp>
        <p:nvSpPr>
          <p:cNvPr id="3" name="Logo mark"/>
          <p:cNvSpPr/>
          <p:nvPr/>
        </p:nvSpPr>
        <p:spPr>
          <a:xfrm>
            <a:off x="548640" y="6348131"/>
            <a:ext cx="147401" cy="170078"/>
          </a:xfrm>
          <a:prstGeom prst="triangle">
            <a:avLst/>
          </a:prstGeom>
          <a:solidFill>
            <a:schemeClr val="accent1"/>
          </a:solidFill>
          <a:ln/>
        </p:spPr>
      </p:sp>
      <p:graphicFrame>
        <p:nvGraphicFramePr>
          <p:cNvPr id="4" name="ARR by quarter chart" descr=""/>
          <p:cNvGraphicFramePr/>
          <p:nvPr/>
        </p:nvGraphicFramePr>
        <p:xfrm>
          <a:off x="548640" y="1463040"/>
          <a:ext cx="704088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Insight panel"/>
          <p:cNvSpPr/>
          <p:nvPr/>
        </p:nvSpPr>
        <p:spPr>
          <a:xfrm>
            <a:off x="8001000" y="1600200"/>
            <a:ext cx="3611880" cy="4297680"/>
          </a:xfrm>
          <a:prstGeom prst="roundRect">
            <a:avLst>
              <a:gd name="adj" fmla="val 2532"/>
            </a:avLst>
          </a:prstGeom>
          <a:solidFill>
            <a:srgbClr val="F7F8F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75320" y="182880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</a:rPr>
              <a:t>WHAT DROVE IT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275320" y="224028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58%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8275320" y="278892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of new ARR came from mid-market accounts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8275320" y="342900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$39.2K</a:t>
            </a:r>
            <a:endParaRPr lang="en-US" sz="3000" dirty="0"/>
          </a:p>
        </p:txBody>
      </p:sp>
      <p:sp>
        <p:nvSpPr>
          <p:cNvPr id="10" name="Text 7"/>
          <p:cNvSpPr txBox="1"/>
          <p:nvPr/>
        </p:nvSpPr>
        <p:spPr>
          <a:xfrm>
            <a:off x="8275320" y="397764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average contract value, up 19%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8275320" y="461772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5.8%</a:t>
            </a:r>
            <a:endParaRPr lang="en-US" sz="3000" dirty="0"/>
          </a:p>
        </p:txBody>
      </p:sp>
      <p:sp>
        <p:nvSpPr>
          <p:cNvPr id="12" name="Text 9"/>
          <p:cNvSpPr txBox="1"/>
          <p:nvPr/>
        </p:nvSpPr>
        <p:spPr>
          <a:xfrm>
            <a:off x="8275320" y="516636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annual logo churn, our lowest yet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36792"/>
            <a:ext cx="566928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07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548640" y="45720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A $9.4B market growing 17% a year</a:t>
            </a:r>
            <a:endParaRPr lang="en-US" sz="3200" dirty="0"/>
          </a:p>
        </p:txBody>
      </p:sp>
      <p:sp>
        <p:nvSpPr>
          <p:cNvPr id="3" name="Logo mark"/>
          <p:cNvSpPr/>
          <p:nvPr/>
        </p:nvSpPr>
        <p:spPr>
          <a:xfrm>
            <a:off x="548640" y="6348131"/>
            <a:ext cx="147401" cy="170078"/>
          </a:xfrm>
          <a:prstGeom prst="triangle">
            <a:avLst/>
          </a:prstGeom>
          <a:solidFill>
            <a:schemeClr val="accent1"/>
          </a:solidFill>
          <a:ln/>
        </p:spPr>
      </p:sp>
      <p:graphicFrame>
        <p:nvGraphicFramePr>
          <p:cNvPr id="4" name="Market by segment chart" descr=""/>
          <p:cNvGraphicFramePr/>
          <p:nvPr/>
        </p:nvGraphicFramePr>
        <p:xfrm>
          <a:off x="548640" y="1463040"/>
          <a:ext cx="6949440" cy="4206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548640" y="5760720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i="1" dirty="0">
                <a:solidFill>
                  <a:schemeClr val="accent4"/>
                </a:solidFill>
              </a:rPr>
              <a:t>Source: Northbeam market analysis, 2026. Fictional data.</a:t>
            </a:r>
            <a:endParaRPr lang="en-US" sz="1000" dirty="0"/>
          </a:p>
        </p:txBody>
      </p:sp>
      <p:sp>
        <p:nvSpPr>
          <p:cNvPr id="6" name="Opportunity panel"/>
          <p:cNvSpPr/>
          <p:nvPr/>
        </p:nvSpPr>
        <p:spPr>
          <a:xfrm>
            <a:off x="8001000" y="1600200"/>
            <a:ext cx="3611880" cy="4297680"/>
          </a:xfrm>
          <a:prstGeom prst="roundRect">
            <a:avLst>
              <a:gd name="adj" fmla="val 2532"/>
            </a:avLst>
          </a:prstGeom>
          <a:solidFill>
            <a:schemeClr val="tx1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75320" y="182880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</a:rPr>
              <a:t>THE OPENING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275320" y="224028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24% and 21%</a:t>
            </a:r>
            <a:endParaRPr lang="en-US" sz="3200" dirty="0"/>
          </a:p>
        </p:txBody>
      </p:sp>
      <p:sp>
        <p:nvSpPr>
          <p:cNvPr id="9" name="Text 6"/>
          <p:cNvSpPr txBox="1"/>
          <p:nvPr/>
        </p:nvSpPr>
        <p:spPr>
          <a:xfrm>
            <a:off x="8275320" y="2971800"/>
            <a:ext cx="31089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chemeClr val="accent5"/>
                </a:solidFill>
              </a:rPr>
              <a:t>Annual growth in public sector and higher education, the two fastest-growing segments, where no single provider holds more than 12% share.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36792"/>
            <a:ext cx="566928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07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548640" y="45720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No single industry is more than 28% of revenue</a:t>
            </a:r>
            <a:endParaRPr lang="en-US" sz="3200" dirty="0"/>
          </a:p>
        </p:txBody>
      </p:sp>
      <p:sp>
        <p:nvSpPr>
          <p:cNvPr id="3" name="Logo mark"/>
          <p:cNvSpPr/>
          <p:nvPr/>
        </p:nvSpPr>
        <p:spPr>
          <a:xfrm>
            <a:off x="548640" y="6348131"/>
            <a:ext cx="147401" cy="170078"/>
          </a:xfrm>
          <a:prstGeom prst="triangle">
            <a:avLst/>
          </a:prstGeom>
          <a:solidFill>
            <a:schemeClr val="accent1"/>
          </a:solidFill>
          <a:ln/>
        </p:spPr>
      </p:sp>
      <p:graphicFrame>
        <p:nvGraphicFramePr>
          <p:cNvPr id="4" name="Revenue by industry chart" descr=""/>
          <p:cNvGraphicFramePr/>
          <p:nvPr/>
        </p:nvGraphicFramePr>
        <p:xfrm>
          <a:off x="822960" y="1417320"/>
          <a:ext cx="4663440" cy="4572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2240280" y="324612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1,240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2240280" y="37490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customers</a:t>
            </a:r>
            <a:endParaRPr lang="en-US" sz="1300" dirty="0"/>
          </a:p>
        </p:txBody>
      </p:sp>
      <p:sp>
        <p:nvSpPr>
          <p:cNvPr id="7" name="Legend swatch Healthcare"/>
          <p:cNvSpPr/>
          <p:nvPr/>
        </p:nvSpPr>
        <p:spPr>
          <a:xfrm>
            <a:off x="6400800" y="1783080"/>
            <a:ext cx="292608" cy="292608"/>
          </a:xfrm>
          <a:prstGeom prst="roundRect">
            <a:avLst>
              <a:gd name="adj" fmla="val 18750"/>
            </a:avLst>
          </a:prstGeom>
          <a:solidFill>
            <a:schemeClr val="tx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6858000" y="1737360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Healthcare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10241280" y="1737360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28%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6400800" y="2331720"/>
            <a:ext cx="5212080" cy="0"/>
          </a:xfrm>
          <a:prstGeom prst="line">
            <a:avLst/>
          </a:prstGeom>
          <a:noFill/>
          <a:ln w="9525">
            <a:solidFill>
              <a:srgbClr val="D9DCEE"/>
            </a:solidFill>
            <a:prstDash val="solid"/>
          </a:ln>
        </p:spPr>
      </p:sp>
      <p:sp>
        <p:nvSpPr>
          <p:cNvPr id="11" name="Legend swatch Retail"/>
          <p:cNvSpPr/>
          <p:nvPr/>
        </p:nvSpPr>
        <p:spPr>
          <a:xfrm>
            <a:off x="6400800" y="2560320"/>
            <a:ext cx="292608" cy="292608"/>
          </a:xfrm>
          <a:prstGeom prst="roundRect">
            <a:avLst>
              <a:gd name="adj" fmla="val 18750"/>
            </a:avLst>
          </a:prstGeom>
          <a:solidFill>
            <a:schemeClr val="accent2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858000" y="2514600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Retail</a:t>
            </a:r>
            <a:endParaRPr lang="en-US" sz="1800" dirty="0"/>
          </a:p>
        </p:txBody>
      </p:sp>
      <p:sp>
        <p:nvSpPr>
          <p:cNvPr id="13" name="Text 10"/>
          <p:cNvSpPr txBox="1"/>
          <p:nvPr/>
        </p:nvSpPr>
        <p:spPr>
          <a:xfrm>
            <a:off x="10241280" y="2514600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24%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6400800" y="3108960"/>
            <a:ext cx="5212080" cy="0"/>
          </a:xfrm>
          <a:prstGeom prst="line">
            <a:avLst/>
          </a:prstGeom>
          <a:noFill/>
          <a:ln w="9525">
            <a:solidFill>
              <a:srgbClr val="D9DCEE"/>
            </a:solidFill>
            <a:prstDash val="solid"/>
          </a:ln>
        </p:spPr>
      </p:sp>
      <p:sp>
        <p:nvSpPr>
          <p:cNvPr id="15" name="Legend swatch Financial services"/>
          <p:cNvSpPr/>
          <p:nvPr/>
        </p:nvSpPr>
        <p:spPr>
          <a:xfrm>
            <a:off x="6400800" y="3337560"/>
            <a:ext cx="292608" cy="292608"/>
          </a:xfrm>
          <a:prstGeom prst="roundRect">
            <a:avLst>
              <a:gd name="adj" fmla="val 18750"/>
            </a:avLst>
          </a:prstGeom>
          <a:solidFill>
            <a:schemeClr val="accent5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6858000" y="3291840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Financial services</a:t>
            </a:r>
            <a:endParaRPr lang="en-US" sz="1800" dirty="0"/>
          </a:p>
        </p:txBody>
      </p:sp>
      <p:sp>
        <p:nvSpPr>
          <p:cNvPr id="17" name="Text 14"/>
          <p:cNvSpPr txBox="1"/>
          <p:nvPr/>
        </p:nvSpPr>
        <p:spPr>
          <a:xfrm>
            <a:off x="10241280" y="3291840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21%</a:t>
            </a:r>
            <a:endParaRPr lang="en-US" sz="1800" dirty="0"/>
          </a:p>
        </p:txBody>
      </p:sp>
      <p:sp>
        <p:nvSpPr>
          <p:cNvPr id="18" name="Shape 15"/>
          <p:cNvSpPr/>
          <p:nvPr/>
        </p:nvSpPr>
        <p:spPr>
          <a:xfrm>
            <a:off x="6400800" y="3886200"/>
            <a:ext cx="5212080" cy="0"/>
          </a:xfrm>
          <a:prstGeom prst="line">
            <a:avLst/>
          </a:prstGeom>
          <a:noFill/>
          <a:ln w="9525">
            <a:solidFill>
              <a:srgbClr val="D9DCEE"/>
            </a:solidFill>
            <a:prstDash val="solid"/>
          </a:ln>
        </p:spPr>
      </p:sp>
      <p:sp>
        <p:nvSpPr>
          <p:cNvPr id="19" name="Legend swatch Logistics"/>
          <p:cNvSpPr/>
          <p:nvPr/>
        </p:nvSpPr>
        <p:spPr>
          <a:xfrm>
            <a:off x="6400800" y="4114800"/>
            <a:ext cx="292608" cy="292608"/>
          </a:xfrm>
          <a:prstGeom prst="roundRect">
            <a:avLst>
              <a:gd name="adj" fmla="val 18750"/>
            </a:avLst>
          </a:prstGeom>
          <a:solidFill>
            <a:schemeClr val="accent3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6858000" y="4069080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Logistics</a:t>
            </a:r>
            <a:endParaRPr lang="en-US" sz="1800" dirty="0"/>
          </a:p>
        </p:txBody>
      </p:sp>
      <p:sp>
        <p:nvSpPr>
          <p:cNvPr id="21" name="Text 18"/>
          <p:cNvSpPr txBox="1"/>
          <p:nvPr/>
        </p:nvSpPr>
        <p:spPr>
          <a:xfrm>
            <a:off x="10241280" y="4069080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15%</a:t>
            </a:r>
            <a:endParaRPr lang="en-US" sz="1800" dirty="0"/>
          </a:p>
        </p:txBody>
      </p:sp>
      <p:sp>
        <p:nvSpPr>
          <p:cNvPr id="22" name="Shape 19"/>
          <p:cNvSpPr/>
          <p:nvPr/>
        </p:nvSpPr>
        <p:spPr>
          <a:xfrm>
            <a:off x="6400800" y="4663440"/>
            <a:ext cx="5212080" cy="0"/>
          </a:xfrm>
          <a:prstGeom prst="line">
            <a:avLst/>
          </a:prstGeom>
          <a:noFill/>
          <a:ln w="9525">
            <a:solidFill>
              <a:srgbClr val="D9DCEE"/>
            </a:solidFill>
            <a:prstDash val="solid"/>
          </a:ln>
        </p:spPr>
      </p:sp>
      <p:sp>
        <p:nvSpPr>
          <p:cNvPr id="23" name="Legend swatch Other"/>
          <p:cNvSpPr/>
          <p:nvPr/>
        </p:nvSpPr>
        <p:spPr>
          <a:xfrm>
            <a:off x="6400800" y="4892040"/>
            <a:ext cx="292608" cy="292608"/>
          </a:xfrm>
          <a:prstGeom prst="roundRect">
            <a:avLst>
              <a:gd name="adj" fmla="val 18750"/>
            </a:avLst>
          </a:prstGeom>
          <a:solidFill>
            <a:schemeClr val="accent6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6858000" y="4846320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Other</a:t>
            </a:r>
            <a:endParaRPr lang="en-US" sz="1800" dirty="0"/>
          </a:p>
        </p:txBody>
      </p:sp>
      <p:sp>
        <p:nvSpPr>
          <p:cNvPr id="25" name="Text 22"/>
          <p:cNvSpPr txBox="1"/>
          <p:nvPr/>
        </p:nvSpPr>
        <p:spPr>
          <a:xfrm>
            <a:off x="10241280" y="4846320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12%</a:t>
            </a:r>
            <a:endParaRPr lang="en-US" sz="1800" dirty="0"/>
          </a:p>
        </p:txBody>
      </p:sp>
      <p:sp>
        <p:nvSpPr>
          <p:cNvPr id="26" name="Shape 23"/>
          <p:cNvSpPr/>
          <p:nvPr/>
        </p:nvSpPr>
        <p:spPr>
          <a:xfrm>
            <a:off x="6400800" y="5440680"/>
            <a:ext cx="5212080" cy="0"/>
          </a:xfrm>
          <a:prstGeom prst="line">
            <a:avLst/>
          </a:prstGeom>
          <a:noFill/>
          <a:ln w="9525">
            <a:solidFill>
              <a:srgbClr val="D9DCEE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36792"/>
            <a:ext cx="566928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07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548640" y="45720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Three pillars carry the plan</a:t>
            </a:r>
            <a:endParaRPr lang="en-US" sz="3200" dirty="0"/>
          </a:p>
        </p:txBody>
      </p:sp>
      <p:sp>
        <p:nvSpPr>
          <p:cNvPr id="3" name="Logo mark"/>
          <p:cNvSpPr/>
          <p:nvPr/>
        </p:nvSpPr>
        <p:spPr>
          <a:xfrm>
            <a:off x="548640" y="6348131"/>
            <a:ext cx="147401" cy="170078"/>
          </a:xfrm>
          <a:prstGeom prst="triangle">
            <a:avLst/>
          </a:prstGeom>
          <a:solidFill>
            <a:schemeClr val="accent1"/>
          </a:solidFill>
          <a:ln/>
        </p:spPr>
      </p:sp>
      <p:sp>
        <p:nvSpPr>
          <p:cNvPr id="4" name="Pillar card Platform"/>
          <p:cNvSpPr/>
          <p:nvPr/>
        </p:nvSpPr>
        <p:spPr>
          <a:xfrm>
            <a:off x="548640" y="1508760"/>
            <a:ext cx="3520440" cy="4434840"/>
          </a:xfrm>
          <a:prstGeom prst="roundRect">
            <a:avLst>
              <a:gd name="adj" fmla="val 3117"/>
            </a:avLst>
          </a:prstGeom>
          <a:solidFill>
            <a:schemeClr val="bg1"/>
          </a:solidFill>
          <a:ln/>
          <a:effectLst>
            <a:outerShdw sx="100000" sy="100000" kx="0" ky="0" algn="bl" rotWithShape="0" blurRad="152400" dist="38100" dir="5400000">
              <a:srgbClr val="141737">
                <a:alpha val="12000"/>
              </a:srgbClr>
            </a:outerShdw>
          </a:effectLst>
        </p:spPr>
      </p:sp>
      <p:sp>
        <p:nvSpPr>
          <p:cNvPr id="5" name="Pillar Platform badge"/>
          <p:cNvSpPr/>
          <p:nvPr/>
        </p:nvSpPr>
        <p:spPr>
          <a:xfrm>
            <a:off x="868680" y="17830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68680" y="17830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1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65176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spc="300" kern="0" dirty="0">
                <a:solidFill>
                  <a:schemeClr val="accent2"/>
                </a:solidFill>
              </a:rPr>
              <a:t>PLATFORM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297180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Launch Northbeam Pulse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374904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Real-time forecasting that turns daily operating data into next-week decisions.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68680" y="5029200"/>
            <a:ext cx="2880360" cy="0"/>
          </a:xfrm>
          <a:prstGeom prst="line">
            <a:avLst/>
          </a:prstGeom>
          <a:noFill/>
          <a:ln w="9525">
            <a:solidFill>
              <a:srgbClr val="D9DCEE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68680" y="516636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Target  </a:t>
            </a:r>
            <a:pPr algn="l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150 Pulse customers by Q4</a:t>
            </a:r>
            <a:endParaRPr lang="en-US" sz="1400" dirty="0"/>
          </a:p>
        </p:txBody>
      </p:sp>
      <p:sp>
        <p:nvSpPr>
          <p:cNvPr id="12" name="Pillar card Expansion"/>
          <p:cNvSpPr/>
          <p:nvPr/>
        </p:nvSpPr>
        <p:spPr>
          <a:xfrm>
            <a:off x="4315968" y="1508760"/>
            <a:ext cx="3520440" cy="4434840"/>
          </a:xfrm>
          <a:prstGeom prst="roundRect">
            <a:avLst>
              <a:gd name="adj" fmla="val 3117"/>
            </a:avLst>
          </a:prstGeom>
          <a:solidFill>
            <a:schemeClr val="bg1"/>
          </a:solidFill>
          <a:ln/>
          <a:effectLst>
            <a:outerShdw sx="100000" sy="100000" kx="0" ky="0" algn="bl" rotWithShape="0" blurRad="152400" dist="38100" dir="5400000">
              <a:srgbClr val="141737">
                <a:alpha val="12000"/>
              </a:srgbClr>
            </a:outerShdw>
          </a:effectLst>
        </p:spPr>
      </p:sp>
      <p:sp>
        <p:nvSpPr>
          <p:cNvPr id="13" name="Pillar Expansion badge"/>
          <p:cNvSpPr/>
          <p:nvPr/>
        </p:nvSpPr>
        <p:spPr>
          <a:xfrm>
            <a:off x="4636008" y="17830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4636008" y="17830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2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4636008" y="265176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spc="300" kern="0" dirty="0">
                <a:solidFill>
                  <a:schemeClr val="accent2"/>
                </a:solidFill>
              </a:rPr>
              <a:t>EXPANSION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4636008" y="297180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Win two new verticals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4636008" y="374904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Dedicated teams, partners, and compliance for public sector and higher education.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636008" y="5029200"/>
            <a:ext cx="2880360" cy="0"/>
          </a:xfrm>
          <a:prstGeom prst="line">
            <a:avLst/>
          </a:prstGeom>
          <a:noFill/>
          <a:ln w="9525">
            <a:solidFill>
              <a:srgbClr val="D9DCEE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636008" y="516636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Target  </a:t>
            </a:r>
            <a:pPr algn="l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$4.5M new-vertical ARR</a:t>
            </a:r>
            <a:endParaRPr lang="en-US" sz="1400" dirty="0"/>
          </a:p>
        </p:txBody>
      </p:sp>
      <p:sp>
        <p:nvSpPr>
          <p:cNvPr id="20" name="Pillar card People"/>
          <p:cNvSpPr/>
          <p:nvPr/>
        </p:nvSpPr>
        <p:spPr>
          <a:xfrm>
            <a:off x="8083296" y="1508760"/>
            <a:ext cx="3520440" cy="4434840"/>
          </a:xfrm>
          <a:prstGeom prst="roundRect">
            <a:avLst>
              <a:gd name="adj" fmla="val 3117"/>
            </a:avLst>
          </a:prstGeom>
          <a:solidFill>
            <a:schemeClr val="bg1"/>
          </a:solidFill>
          <a:ln/>
          <a:effectLst>
            <a:outerShdw sx="100000" sy="100000" kx="0" ky="0" algn="bl" rotWithShape="0" blurRad="152400" dist="38100" dir="5400000">
              <a:srgbClr val="141737">
                <a:alpha val="12000"/>
              </a:srgbClr>
            </a:outerShdw>
          </a:effectLst>
        </p:spPr>
      </p:sp>
      <p:sp>
        <p:nvSpPr>
          <p:cNvPr id="21" name="Pillar People badge"/>
          <p:cNvSpPr/>
          <p:nvPr/>
        </p:nvSpPr>
        <p:spPr>
          <a:xfrm>
            <a:off x="8403336" y="17830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8403336" y="17830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3</a:t>
            </a:r>
            <a:endParaRPr lang="en-US" sz="2000" dirty="0"/>
          </a:p>
        </p:txBody>
      </p:sp>
      <p:sp>
        <p:nvSpPr>
          <p:cNvPr id="23" name="Text 21"/>
          <p:cNvSpPr txBox="1"/>
          <p:nvPr/>
        </p:nvSpPr>
        <p:spPr>
          <a:xfrm>
            <a:off x="8403336" y="265176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spc="300" kern="0" dirty="0">
                <a:solidFill>
                  <a:schemeClr val="accent2"/>
                </a:solidFill>
              </a:rPr>
              <a:t>PEOPLE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8403336" y="297180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Scale with intention</a:t>
            </a:r>
            <a:endParaRPr lang="en-US" sz="2200" dirty="0"/>
          </a:p>
        </p:txBody>
      </p:sp>
      <p:sp>
        <p:nvSpPr>
          <p:cNvPr id="25" name="Text 23"/>
          <p:cNvSpPr txBox="1"/>
          <p:nvPr/>
        </p:nvSpPr>
        <p:spPr>
          <a:xfrm>
            <a:off x="8403336" y="374904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Hire 85 people while protecting culture through structured onboarding and manager training.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8403336" y="5029200"/>
            <a:ext cx="2880360" cy="0"/>
          </a:xfrm>
          <a:prstGeom prst="line">
            <a:avLst/>
          </a:prstGeom>
          <a:noFill/>
          <a:ln w="9525">
            <a:solidFill>
              <a:srgbClr val="D9DCEE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8403336" y="516636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Target  </a:t>
            </a:r>
            <a:pPr algn="l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Engagement score of 80+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36792"/>
            <a:ext cx="566928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07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548640" y="45720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FY2027 priorities, owners, and targets</a:t>
            </a:r>
            <a:endParaRPr lang="en-US" sz="3200" dirty="0"/>
          </a:p>
        </p:txBody>
      </p:sp>
      <p:sp>
        <p:nvSpPr>
          <p:cNvPr id="3" name="Logo mark"/>
          <p:cNvSpPr/>
          <p:nvPr/>
        </p:nvSpPr>
        <p:spPr>
          <a:xfrm>
            <a:off x="548640" y="6348131"/>
            <a:ext cx="147401" cy="170078"/>
          </a:xfrm>
          <a:prstGeom prst="triangle">
            <a:avLst/>
          </a:prstGeom>
          <a:solidFill>
            <a:schemeClr val="accent1"/>
          </a:solidFill>
          <a:ln/>
        </p:spPr>
      </p:sp>
      <p:graphicFrame>
        <p:nvGraphicFramePr>
          <p:cNvPr id="9" name="Priorities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3108960"/>
                <a:gridCol w="2194560"/>
                <a:gridCol w="182880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Initiative</a:t>
                      </a:r>
                      <a:endParaRPr lang="en-US" sz="1300" dirty="0"/>
                    </a:p>
                  </a:txBody>
                  <a:tcPr marL="164592" marR="164592" marT="0" marB="0" anchor="ctr">
                    <a:lnL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73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Owner</a:t>
                      </a:r>
                      <a:endParaRPr lang="en-US" sz="1300" dirty="0"/>
                    </a:p>
                  </a:txBody>
                  <a:tcPr marL="164592" marR="164592" marT="0" marB="0" anchor="ctr">
                    <a:lnL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73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Q4 FY27 target</a:t>
                      </a:r>
                      <a:endParaRPr lang="en-US" sz="1300" dirty="0"/>
                    </a:p>
                  </a:txBody>
                  <a:tcPr marL="164592" marR="164592" marT="0" marB="0" anchor="ctr">
                    <a:lnL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73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Status</a:t>
                      </a:r>
                      <a:endParaRPr lang="en-US" sz="1300" dirty="0"/>
                    </a:p>
                  </a:txBody>
                  <a:tcPr marL="164592" marR="164592" marT="0" marB="0" anchor="ctr">
                    <a:lnL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737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41737"/>
                          </a:solidFill>
                        </a:rPr>
                        <a:t>Launch Northbeam Pulse</a:t>
                      </a:r>
                      <a:endParaRPr lang="en-US" sz="1400" dirty="0"/>
                    </a:p>
                  </a:txBody>
                  <a:tcPr marL="164592" marR="164592" marT="0" marB="0" anchor="ctr">
                    <a:lnL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41737"/>
                          </a:solidFill>
                        </a:rPr>
                        <a:t>Product · A. Okafor</a:t>
                      </a:r>
                      <a:endParaRPr lang="en-US" sz="1400" dirty="0"/>
                    </a:p>
                  </a:txBody>
                  <a:tcPr marL="164592" marR="164592" marT="0" marB="0" anchor="ctr">
                    <a:lnL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41737"/>
                          </a:solidFill>
                        </a:rPr>
                        <a:t>150 customers</a:t>
                      </a:r>
                      <a:endParaRPr lang="en-US" sz="1400" dirty="0"/>
                    </a:p>
                  </a:txBody>
                  <a:tcPr marL="164592" marR="164592" marT="0" marB="0" anchor="ctr">
                    <a:lnL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FA58F"/>
                          </a:solidFill>
                        </a:rPr>
                        <a:t>● On track</a:t>
                      </a:r>
                      <a:endParaRPr lang="en-US" sz="1400" dirty="0"/>
                    </a:p>
                  </a:txBody>
                  <a:tcPr marL="164592" marR="164592" marT="0" marB="0" anchor="ctr">
                    <a:lnL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41737"/>
                          </a:solidFill>
                        </a:rPr>
                        <a:t>Public-sector go-to-market</a:t>
                      </a:r>
                      <a:endParaRPr lang="en-US" sz="1400" dirty="0"/>
                    </a:p>
                  </a:txBody>
                  <a:tcPr marL="164592" marR="164592" marT="0" marB="0" anchor="ctr">
                    <a:lnL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41737"/>
                          </a:solidFill>
                        </a:rPr>
                        <a:t>Sales · M. Delgado</a:t>
                      </a:r>
                      <a:endParaRPr lang="en-US" sz="1400" dirty="0"/>
                    </a:p>
                  </a:txBody>
                  <a:tcPr marL="164592" marR="164592" marT="0" marB="0" anchor="ctr">
                    <a:lnL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41737"/>
                          </a:solidFill>
                        </a:rPr>
                        <a:t>$2.8M ARR</a:t>
                      </a:r>
                      <a:endParaRPr lang="en-US" sz="1400" dirty="0"/>
                    </a:p>
                  </a:txBody>
                  <a:tcPr marL="164592" marR="164592" marT="0" marB="0" anchor="ctr">
                    <a:lnL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4C57C8"/>
                          </a:solidFill>
                        </a:rPr>
                        <a:t>● Planning</a:t>
                      </a:r>
                      <a:endParaRPr lang="en-US" sz="1400" dirty="0"/>
                    </a:p>
                  </a:txBody>
                  <a:tcPr marL="164592" marR="164592" marT="0" marB="0" anchor="ctr">
                    <a:lnL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41737"/>
                          </a:solidFill>
                        </a:rPr>
                        <a:t>Higher-education partnerships</a:t>
                      </a:r>
                      <a:endParaRPr lang="en-US" sz="1400" dirty="0"/>
                    </a:p>
                  </a:txBody>
                  <a:tcPr marL="164592" marR="164592" marT="0" marB="0" anchor="ctr">
                    <a:lnL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41737"/>
                          </a:solidFill>
                        </a:rPr>
                        <a:t>Partnerships · J. Kim</a:t>
                      </a:r>
                      <a:endParaRPr lang="en-US" sz="1400" dirty="0"/>
                    </a:p>
                  </a:txBody>
                  <a:tcPr marL="164592" marR="164592" marT="0" marB="0" anchor="ctr">
                    <a:lnL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41737"/>
                          </a:solidFill>
                        </a:rPr>
                        <a:t>12 institutions</a:t>
                      </a:r>
                      <a:endParaRPr lang="en-US" sz="1400" dirty="0"/>
                    </a:p>
                  </a:txBody>
                  <a:tcPr marL="164592" marR="164592" marT="0" marB="0" anchor="ctr">
                    <a:lnL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4C57C8"/>
                          </a:solidFill>
                        </a:rPr>
                        <a:t>● Planning</a:t>
                      </a:r>
                      <a:endParaRPr lang="en-US" sz="1400" dirty="0"/>
                    </a:p>
                  </a:txBody>
                  <a:tcPr marL="164592" marR="164592" marT="0" marB="0" anchor="ctr">
                    <a:lnL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41737"/>
                          </a:solidFill>
                        </a:rPr>
                        <a:t>Customer success redesign</a:t>
                      </a:r>
                      <a:endParaRPr lang="en-US" sz="1400" dirty="0"/>
                    </a:p>
                  </a:txBody>
                  <a:tcPr marL="164592" marR="164592" marT="0" marB="0" anchor="ctr">
                    <a:lnL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41737"/>
                          </a:solidFill>
                        </a:rPr>
                        <a:t>Success · R. Patel</a:t>
                      </a:r>
                      <a:endParaRPr lang="en-US" sz="1400" dirty="0"/>
                    </a:p>
                  </a:txBody>
                  <a:tcPr marL="164592" marR="164592" marT="0" marB="0" anchor="ctr">
                    <a:lnL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41737"/>
                          </a:solidFill>
                        </a:rPr>
                        <a:t>120% NRR</a:t>
                      </a:r>
                      <a:endParaRPr lang="en-US" sz="1400" dirty="0"/>
                    </a:p>
                  </a:txBody>
                  <a:tcPr marL="164592" marR="164592" marT="0" marB="0" anchor="ctr">
                    <a:lnL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FA58F"/>
                          </a:solidFill>
                        </a:rPr>
                        <a:t>● On track</a:t>
                      </a:r>
                      <a:endParaRPr lang="en-US" sz="1400" dirty="0"/>
                    </a:p>
                  </a:txBody>
                  <a:tcPr marL="164592" marR="164592" marT="0" marB="0" anchor="ctr">
                    <a:lnL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41737"/>
                          </a:solidFill>
                        </a:rPr>
                        <a:t>SOC 2 Type II renewal</a:t>
                      </a:r>
                      <a:endParaRPr lang="en-US" sz="1400" dirty="0"/>
                    </a:p>
                  </a:txBody>
                  <a:tcPr marL="164592" marR="164592" marT="0" marB="0" anchor="ctr">
                    <a:lnL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41737"/>
                          </a:solidFill>
                        </a:rPr>
                        <a:t>Security · L. Brennan</a:t>
                      </a:r>
                      <a:endParaRPr lang="en-US" sz="1400" dirty="0"/>
                    </a:p>
                  </a:txBody>
                  <a:tcPr marL="164592" marR="164592" marT="0" marB="0" anchor="ctr">
                    <a:lnL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41737"/>
                          </a:solidFill>
                        </a:rPr>
                        <a:t>Certified by Q2</a:t>
                      </a:r>
                      <a:endParaRPr lang="en-US" sz="1400" dirty="0"/>
                    </a:p>
                  </a:txBody>
                  <a:tcPr marL="164592" marR="164592" marT="0" marB="0" anchor="ctr">
                    <a:lnL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FA58F"/>
                          </a:solidFill>
                        </a:rPr>
                        <a:t>● On track</a:t>
                      </a:r>
                      <a:endParaRPr lang="en-US" sz="1400" dirty="0"/>
                    </a:p>
                  </a:txBody>
                  <a:tcPr marL="164592" marR="164592" marT="0" marB="0" anchor="ctr">
                    <a:lnL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41737"/>
                          </a:solidFill>
                        </a:rPr>
                        <a:t>Hiring and onboarding</a:t>
                      </a:r>
                      <a:endParaRPr lang="en-US" sz="1400" dirty="0"/>
                    </a:p>
                  </a:txBody>
                  <a:tcPr marL="164592" marR="164592" marT="0" marB="0" anchor="ctr">
                    <a:lnL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41737"/>
                          </a:solidFill>
                        </a:rPr>
                        <a:t>People · T. Nguyen</a:t>
                      </a:r>
                      <a:endParaRPr lang="en-US" sz="1400" dirty="0"/>
                    </a:p>
                  </a:txBody>
                  <a:tcPr marL="164592" marR="164592" marT="0" marB="0" anchor="ctr">
                    <a:lnL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41737"/>
                          </a:solidFill>
                        </a:rPr>
                        <a:t>85 hires</a:t>
                      </a:r>
                      <a:endParaRPr lang="en-US" sz="1400" dirty="0"/>
                    </a:p>
                  </a:txBody>
                  <a:tcPr marL="164592" marR="164592" marT="0" marB="0" anchor="ctr">
                    <a:lnL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2665A"/>
                          </a:solidFill>
                        </a:rPr>
                        <a:t>● At risk</a:t>
                      </a:r>
                      <a:endParaRPr lang="en-US" sz="1400" dirty="0"/>
                    </a:p>
                  </a:txBody>
                  <a:tcPr marL="164592" marR="164592" marT="0" marB="0" anchor="ctr">
                    <a:lnL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C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548640" y="580644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i="1" dirty="0">
                <a:solidFill>
                  <a:schemeClr val="accent4"/>
                </a:solidFill>
              </a:rPr>
              <a:t>Owners and names are fictional.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36792"/>
            <a:ext cx="566928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07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548640" y="45720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Roadmap: four quarters, one plan</a:t>
            </a:r>
            <a:endParaRPr lang="en-US" sz="3200" dirty="0"/>
          </a:p>
        </p:txBody>
      </p:sp>
      <p:sp>
        <p:nvSpPr>
          <p:cNvPr id="3" name="Logo mark"/>
          <p:cNvSpPr/>
          <p:nvPr/>
        </p:nvSpPr>
        <p:spPr>
          <a:xfrm>
            <a:off x="548640" y="6348131"/>
            <a:ext cx="147401" cy="170078"/>
          </a:xfrm>
          <a:prstGeom prst="triangle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822960" y="2331720"/>
            <a:ext cx="10515600" cy="0"/>
          </a:xfrm>
          <a:prstGeom prst="line">
            <a:avLst/>
          </a:prstGeom>
          <a:noFill/>
          <a:ln w="38100">
            <a:solidFill>
              <a:srgbClr val="D9DCEE"/>
            </a:solidFill>
            <a:prstDash val="solid"/>
          </a:ln>
        </p:spPr>
      </p:sp>
      <p:sp>
        <p:nvSpPr>
          <p:cNvPr id="5" name="Q1 marker"/>
          <p:cNvSpPr/>
          <p:nvPr/>
        </p:nvSpPr>
        <p:spPr>
          <a:xfrm>
            <a:off x="658368" y="2057400"/>
            <a:ext cx="548640" cy="548640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658368" y="20574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Q1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834640"/>
            <a:ext cx="2606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spc="200" kern="0" dirty="0">
                <a:solidFill>
                  <a:schemeClr val="accent4"/>
                </a:solidFill>
              </a:rPr>
              <a:t>FEB – APR</a:t>
            </a:r>
            <a:endParaRPr lang="en-US" sz="1100" dirty="0"/>
          </a:p>
        </p:txBody>
      </p:sp>
      <p:sp>
        <p:nvSpPr>
          <p:cNvPr id="8" name="Q1 milestones"/>
          <p:cNvSpPr/>
          <p:nvPr/>
        </p:nvSpPr>
        <p:spPr>
          <a:xfrm>
            <a:off x="548640" y="3246120"/>
            <a:ext cx="2615184" cy="2377440"/>
          </a:xfrm>
          <a:prstGeom prst="roundRect">
            <a:avLst>
              <a:gd name="adj" fmla="val 3846"/>
            </a:avLst>
          </a:prstGeom>
          <a:solidFill>
            <a:schemeClr val="bg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777240" y="3474720"/>
            <a:ext cx="21945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Pulse beta with 20 customers</a:t>
            </a:r>
            <a:endParaRPr lang="en-US" sz="1500" dirty="0"/>
          </a:p>
          <a:p>
            <a:pPr algn="l"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Public-sector team hired</a:t>
            </a:r>
            <a:endParaRPr lang="en-US" sz="1500" dirty="0"/>
          </a:p>
        </p:txBody>
      </p:sp>
      <p:sp>
        <p:nvSpPr>
          <p:cNvPr id="10" name="Q2 marker"/>
          <p:cNvSpPr/>
          <p:nvPr/>
        </p:nvSpPr>
        <p:spPr>
          <a:xfrm>
            <a:off x="3474720" y="205740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3474720" y="20574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Q2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3364992" y="2834640"/>
            <a:ext cx="2606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spc="200" kern="0" dirty="0">
                <a:solidFill>
                  <a:schemeClr val="accent4"/>
                </a:solidFill>
              </a:rPr>
              <a:t>MAY – JUL</a:t>
            </a:r>
            <a:endParaRPr lang="en-US" sz="1100" dirty="0"/>
          </a:p>
        </p:txBody>
      </p:sp>
      <p:sp>
        <p:nvSpPr>
          <p:cNvPr id="13" name="Q2 milestones"/>
          <p:cNvSpPr/>
          <p:nvPr/>
        </p:nvSpPr>
        <p:spPr>
          <a:xfrm>
            <a:off x="3364992" y="3246120"/>
            <a:ext cx="2615184" cy="2377440"/>
          </a:xfrm>
          <a:prstGeom prst="roundRect">
            <a:avLst>
              <a:gd name="adj" fmla="val 3846"/>
            </a:avLst>
          </a:prstGeom>
          <a:solidFill>
            <a:schemeClr val="bg2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3593592" y="3474720"/>
            <a:ext cx="21945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Pulse generally available</a:t>
            </a:r>
            <a:endParaRPr lang="en-US" sz="1500" dirty="0"/>
          </a:p>
          <a:p>
            <a:pPr algn="l"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SOC 2 Type II renewal</a:t>
            </a:r>
            <a:endParaRPr lang="en-US" sz="1500" dirty="0"/>
          </a:p>
        </p:txBody>
      </p:sp>
      <p:sp>
        <p:nvSpPr>
          <p:cNvPr id="15" name="Q3 marker"/>
          <p:cNvSpPr/>
          <p:nvPr/>
        </p:nvSpPr>
        <p:spPr>
          <a:xfrm>
            <a:off x="6291072" y="2057400"/>
            <a:ext cx="548640" cy="548640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291072" y="20574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Q3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6181344" y="2834640"/>
            <a:ext cx="2606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spc="200" kern="0" dirty="0">
                <a:solidFill>
                  <a:schemeClr val="accent4"/>
                </a:solidFill>
              </a:rPr>
              <a:t>AUG – OCT</a:t>
            </a:r>
            <a:endParaRPr lang="en-US" sz="1100" dirty="0"/>
          </a:p>
        </p:txBody>
      </p:sp>
      <p:sp>
        <p:nvSpPr>
          <p:cNvPr id="18" name="Q3 milestones"/>
          <p:cNvSpPr/>
          <p:nvPr/>
        </p:nvSpPr>
        <p:spPr>
          <a:xfrm>
            <a:off x="6181344" y="3246120"/>
            <a:ext cx="2615184" cy="2377440"/>
          </a:xfrm>
          <a:prstGeom prst="roundRect">
            <a:avLst>
              <a:gd name="adj" fmla="val 3846"/>
            </a:avLst>
          </a:prstGeom>
          <a:solidFill>
            <a:schemeClr val="bg2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409944" y="3474720"/>
            <a:ext cx="21945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First higher-ed partnerships</a:t>
            </a:r>
            <a:endParaRPr lang="en-US" sz="1500" dirty="0"/>
          </a:p>
          <a:p>
            <a:pPr algn="l"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Customer success model live</a:t>
            </a:r>
            <a:endParaRPr lang="en-US" sz="1500" dirty="0"/>
          </a:p>
        </p:txBody>
      </p:sp>
      <p:sp>
        <p:nvSpPr>
          <p:cNvPr id="20" name="Q4 marker"/>
          <p:cNvSpPr/>
          <p:nvPr/>
        </p:nvSpPr>
        <p:spPr>
          <a:xfrm>
            <a:off x="9107424" y="2057400"/>
            <a:ext cx="548640" cy="548640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07424" y="20574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Q4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8997696" y="2834640"/>
            <a:ext cx="2606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spc="200" kern="0" dirty="0">
                <a:solidFill>
                  <a:schemeClr val="accent4"/>
                </a:solidFill>
              </a:rPr>
              <a:t>NOV – JAN</a:t>
            </a:r>
            <a:endParaRPr lang="en-US" sz="1100" dirty="0"/>
          </a:p>
        </p:txBody>
      </p:sp>
      <p:sp>
        <p:nvSpPr>
          <p:cNvPr id="23" name="Q4 milestones"/>
          <p:cNvSpPr/>
          <p:nvPr/>
        </p:nvSpPr>
        <p:spPr>
          <a:xfrm>
            <a:off x="8997696" y="3246120"/>
            <a:ext cx="2615184" cy="2377440"/>
          </a:xfrm>
          <a:prstGeom prst="roundRect">
            <a:avLst>
              <a:gd name="adj" fmla="val 3846"/>
            </a:avLst>
          </a:prstGeom>
          <a:solidFill>
            <a:schemeClr val="bg2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226296" y="3474720"/>
            <a:ext cx="21945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150 Pulse customers</a:t>
            </a:r>
            <a:endParaRPr lang="en-US" sz="1500" dirty="0"/>
          </a:p>
          <a:p>
            <a:pPr algn="l"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FY2028 planning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548640" y="580644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Fiscal year runs February through January. Pulse general availability (Q2) is the key milestone.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36792"/>
            <a:ext cx="566928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07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548640" y="45720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Risks we're watching, and our response</a:t>
            </a:r>
            <a:endParaRPr lang="en-US" sz="3200" dirty="0"/>
          </a:p>
        </p:txBody>
      </p:sp>
      <p:sp>
        <p:nvSpPr>
          <p:cNvPr id="3" name="Logo mark"/>
          <p:cNvSpPr/>
          <p:nvPr/>
        </p:nvSpPr>
        <p:spPr>
          <a:xfrm>
            <a:off x="548640" y="6348131"/>
            <a:ext cx="147401" cy="170078"/>
          </a:xfrm>
          <a:prstGeom prst="triangle">
            <a:avLst/>
          </a:prstGeom>
          <a:solidFill>
            <a:schemeClr val="accent1"/>
          </a:solidFill>
          <a:ln/>
        </p:spPr>
      </p:sp>
      <p:sp>
        <p:nvSpPr>
          <p:cNvPr id="4" name="Risk card Talent market"/>
          <p:cNvSpPr/>
          <p:nvPr/>
        </p:nvSpPr>
        <p:spPr>
          <a:xfrm>
            <a:off x="548640" y="1463040"/>
            <a:ext cx="5440680" cy="2057400"/>
          </a:xfrm>
          <a:prstGeom prst="roundRect">
            <a:avLst>
              <a:gd name="adj" fmla="val 4444"/>
            </a:avLst>
          </a:prstGeom>
          <a:solidFill>
            <a:srgbClr val="F7F8FD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22960" y="1664208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Talent market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084832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Risk  </a:t>
            </a:r>
            <a:pPr algn="l"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Senior engineering roles take 70+ days to fill.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670048"/>
            <a:ext cx="4846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chemeClr val="accent3"/>
                </a:solidFill>
              </a:rPr>
              <a:t>Response  </a:t>
            </a:r>
            <a:pPr algn="l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Referral program, two recruiting partners, and a structured interview loop.</a:t>
            </a:r>
            <a:endParaRPr lang="en-US" sz="1400" dirty="0"/>
          </a:p>
        </p:txBody>
      </p:sp>
      <p:sp>
        <p:nvSpPr>
          <p:cNvPr id="8" name="Risk card Longer sales cycles"/>
          <p:cNvSpPr/>
          <p:nvPr/>
        </p:nvSpPr>
        <p:spPr>
          <a:xfrm>
            <a:off x="6172200" y="1463040"/>
            <a:ext cx="5440680" cy="2057400"/>
          </a:xfrm>
          <a:prstGeom prst="roundRect">
            <a:avLst>
              <a:gd name="adj" fmla="val 4444"/>
            </a:avLst>
          </a:prstGeom>
          <a:solidFill>
            <a:srgbClr val="F7F8FD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446520" y="1664208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Longer sales cycles</a:t>
            </a:r>
            <a:endParaRPr lang="en-US" sz="1900" dirty="0"/>
          </a:p>
        </p:txBody>
      </p:sp>
      <p:sp>
        <p:nvSpPr>
          <p:cNvPr id="10" name="Text 8"/>
          <p:cNvSpPr txBox="1"/>
          <p:nvPr/>
        </p:nvSpPr>
        <p:spPr>
          <a:xfrm>
            <a:off x="6446520" y="2084832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Risk  </a:t>
            </a:r>
            <a:pPr algn="l"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Public-sector deals can take 9 to 12 months to close.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6446520" y="2670048"/>
            <a:ext cx="4846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chemeClr val="accent3"/>
                </a:solidFill>
              </a:rPr>
              <a:t>Response  </a:t>
            </a:r>
            <a:pPr algn="l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Cooperative purchasing contracts and a partner-led sales motion.</a:t>
            </a:r>
            <a:endParaRPr lang="en-US" sz="1400" dirty="0"/>
          </a:p>
        </p:txBody>
      </p:sp>
      <p:sp>
        <p:nvSpPr>
          <p:cNvPr id="12" name="Risk card Pricing pressure"/>
          <p:cNvSpPr/>
          <p:nvPr/>
        </p:nvSpPr>
        <p:spPr>
          <a:xfrm>
            <a:off x="548640" y="3703320"/>
            <a:ext cx="5440680" cy="2057400"/>
          </a:xfrm>
          <a:prstGeom prst="roundRect">
            <a:avLst>
              <a:gd name="adj" fmla="val 4444"/>
            </a:avLst>
          </a:prstGeom>
          <a:solidFill>
            <a:srgbClr val="F7F8FD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822960" y="3904488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Pricing pressure</a:t>
            </a:r>
            <a:endParaRPr lang="en-US" sz="19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4325112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Risk  </a:t>
            </a:r>
            <a:pPr algn="l"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Two competitors cut list prices by 15% this year.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822960" y="4910328"/>
            <a:ext cx="4846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chemeClr val="accent3"/>
                </a:solidFill>
              </a:rPr>
              <a:t>Response  </a:t>
            </a:r>
            <a:pPr algn="l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Lead on value: Pulse bundles and outcome-based case studies.</a:t>
            </a:r>
            <a:endParaRPr lang="en-US" sz="1400" dirty="0"/>
          </a:p>
        </p:txBody>
      </p:sp>
      <p:sp>
        <p:nvSpPr>
          <p:cNvPr id="16" name="Risk card Privacy regulation"/>
          <p:cNvSpPr/>
          <p:nvPr/>
        </p:nvSpPr>
        <p:spPr>
          <a:xfrm>
            <a:off x="6172200" y="3703320"/>
            <a:ext cx="5440680" cy="2057400"/>
          </a:xfrm>
          <a:prstGeom prst="roundRect">
            <a:avLst>
              <a:gd name="adj" fmla="val 4444"/>
            </a:avLst>
          </a:prstGeom>
          <a:solidFill>
            <a:srgbClr val="F7F8FD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46520" y="3904488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Privacy regulation</a:t>
            </a:r>
            <a:endParaRPr lang="en-US" sz="1900" dirty="0"/>
          </a:p>
        </p:txBody>
      </p:sp>
      <p:sp>
        <p:nvSpPr>
          <p:cNvPr id="18" name="Text 16"/>
          <p:cNvSpPr txBox="1"/>
          <p:nvPr/>
        </p:nvSpPr>
        <p:spPr>
          <a:xfrm>
            <a:off x="6446520" y="4325112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Risk  </a:t>
            </a:r>
            <a:pPr algn="l"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New state privacy laws take effect in 2027.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6446520" y="4910328"/>
            <a:ext cx="4846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chemeClr val="accent3"/>
                </a:solidFill>
              </a:rPr>
              <a:t>Response  </a:t>
            </a:r>
            <a:pPr algn="l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Privacy review in every release; counsel engaged for public sector.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36792"/>
            <a:ext cx="566928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07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548640" y="45720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Where the $21.5M investment goes</a:t>
            </a:r>
            <a:endParaRPr lang="en-US" sz="3200" dirty="0"/>
          </a:p>
        </p:txBody>
      </p:sp>
      <p:sp>
        <p:nvSpPr>
          <p:cNvPr id="3" name="Logo mark"/>
          <p:cNvSpPr/>
          <p:nvPr/>
        </p:nvSpPr>
        <p:spPr>
          <a:xfrm>
            <a:off x="548640" y="6348131"/>
            <a:ext cx="147401" cy="170078"/>
          </a:xfrm>
          <a:prstGeom prst="triangle">
            <a:avLst/>
          </a:prstGeom>
          <a:solidFill>
            <a:schemeClr val="accent1"/>
          </a:solidFill>
          <a:ln/>
        </p:spPr>
      </p:sp>
      <p:graphicFrame>
        <p:nvGraphicFramePr>
          <p:cNvPr id="4" name="Budget by function chart" descr=""/>
          <p:cNvGraphicFramePr/>
          <p:nvPr/>
        </p:nvGraphicFramePr>
        <p:xfrm>
          <a:off x="548640" y="1463040"/>
          <a:ext cx="6949440" cy="4206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Budget summary panel"/>
          <p:cNvSpPr/>
          <p:nvPr/>
        </p:nvSpPr>
        <p:spPr>
          <a:xfrm>
            <a:off x="8001000" y="1600200"/>
            <a:ext cx="3611880" cy="4297680"/>
          </a:xfrm>
          <a:prstGeom prst="roundRect">
            <a:avLst>
              <a:gd name="adj" fmla="val 2532"/>
            </a:avLst>
          </a:prstGeom>
          <a:solidFill>
            <a:schemeClr val="bg2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75320" y="182880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</a:rPr>
              <a:t>TOTAL BUDGET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275320" y="2194560"/>
            <a:ext cx="3108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tx2"/>
                </a:solidFill>
              </a:rPr>
              <a:t>$21.5M</a:t>
            </a:r>
            <a:endParaRPr lang="en-US" sz="4400" dirty="0"/>
          </a:p>
        </p:txBody>
      </p:sp>
      <p:sp>
        <p:nvSpPr>
          <p:cNvPr id="8" name="Text 5"/>
          <p:cNvSpPr txBox="1"/>
          <p:nvPr/>
        </p:nvSpPr>
        <p:spPr>
          <a:xfrm>
            <a:off x="8275320" y="301752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+22% over FY2026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8275320" y="3566160"/>
            <a:ext cx="3063240" cy="0"/>
          </a:xfrm>
          <a:prstGeom prst="line">
            <a:avLst/>
          </a:prstGeom>
          <a:noFill/>
          <a:ln w="9525">
            <a:solidFill>
              <a:srgbClr val="D9DCEE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275320" y="3749040"/>
            <a:ext cx="31089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62% of new spending funds the two growth pillars: Pulse and new-vertical expansion.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36792"/>
            <a:ext cx="566928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07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go mark"/>
          <p:cNvSpPr/>
          <p:nvPr/>
        </p:nvSpPr>
        <p:spPr>
          <a:xfrm>
            <a:off x="640080" y="656539"/>
            <a:ext cx="213970" cy="246888"/>
          </a:xfrm>
          <a:prstGeom prst="triangle">
            <a:avLst/>
          </a:prstGeom>
          <a:solidFill>
            <a:schemeClr val="accent1"/>
          </a:solidFill>
          <a:ln/>
        </p:spPr>
      </p:sp>
      <p:sp>
        <p:nvSpPr>
          <p:cNvPr id="3" name="Logo wordmark"/>
          <p:cNvSpPr txBox="1"/>
          <p:nvPr/>
        </p:nvSpPr>
        <p:spPr>
          <a:xfrm>
            <a:off x="936346" y="607162"/>
            <a:ext cx="197510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20" b="1" dirty="0">
                <a:solidFill>
                  <a:schemeClr val="bg1"/>
                </a:solidFill>
              </a:rPr>
              <a:t>northbeam</a:t>
            </a:r>
            <a:endParaRPr lang="en-US" sz="1620" dirty="0"/>
          </a:p>
        </p:txBody>
      </p:sp>
      <p:sp>
        <p:nvSpPr>
          <p:cNvPr id="4" name="Logo descriptor"/>
          <p:cNvSpPr txBox="1"/>
          <p:nvPr/>
        </p:nvSpPr>
        <p:spPr>
          <a:xfrm>
            <a:off x="944575" y="845820"/>
            <a:ext cx="1975104" cy="1316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75" b="1" spc="360" kern="0" dirty="0">
                <a:solidFill>
                  <a:schemeClr val="accent5"/>
                </a:solidFill>
              </a:rPr>
              <a:t>ANALYTICS</a:t>
            </a:r>
            <a:endParaRPr lang="en-US" sz="675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46304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spc="300" kern="0" dirty="0">
                <a:solidFill>
                  <a:schemeClr val="accent1"/>
                </a:solidFill>
              </a:rPr>
              <a:t>DECISIONS NEEDED TODAY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1828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Three approvals move the plan forward</a:t>
            </a:r>
            <a:endParaRPr lang="en-US" sz="4000" dirty="0"/>
          </a:p>
        </p:txBody>
      </p:sp>
      <p:sp>
        <p:nvSpPr>
          <p:cNvPr id="7" name="Decision 1"/>
          <p:cNvSpPr/>
          <p:nvPr/>
        </p:nvSpPr>
        <p:spPr>
          <a:xfrm>
            <a:off x="640080" y="3063240"/>
            <a:ext cx="3429000" cy="2194560"/>
          </a:xfrm>
          <a:prstGeom prst="roundRect">
            <a:avLst>
              <a:gd name="adj" fmla="val 5000"/>
            </a:avLst>
          </a:prstGeom>
          <a:solidFill>
            <a:schemeClr val="tx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60120" y="3291840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01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960120" y="388620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Approve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960120" y="4315968"/>
            <a:ext cx="2834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chemeClr val="accent5"/>
                </a:solidFill>
              </a:rPr>
              <a:t>the FY2027 operating budget of $21.5M</a:t>
            </a:r>
            <a:endParaRPr lang="en-US" sz="1500" dirty="0"/>
          </a:p>
        </p:txBody>
      </p:sp>
      <p:sp>
        <p:nvSpPr>
          <p:cNvPr id="11" name="Decision 2"/>
          <p:cNvSpPr/>
          <p:nvPr/>
        </p:nvSpPr>
        <p:spPr>
          <a:xfrm>
            <a:off x="4343400" y="3063240"/>
            <a:ext cx="3429000" cy="2194560"/>
          </a:xfrm>
          <a:prstGeom prst="roundRect">
            <a:avLst>
              <a:gd name="adj" fmla="val 5000"/>
            </a:avLst>
          </a:prstGeom>
          <a:solidFill>
            <a:schemeClr val="tx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663440" y="3291840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02</a:t>
            </a:r>
            <a:endParaRPr lang="en-US" sz="2600" dirty="0"/>
          </a:p>
        </p:txBody>
      </p:sp>
      <p:sp>
        <p:nvSpPr>
          <p:cNvPr id="13" name="Text 11"/>
          <p:cNvSpPr txBox="1"/>
          <p:nvPr/>
        </p:nvSpPr>
        <p:spPr>
          <a:xfrm>
            <a:off x="4663440" y="388620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Endorse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663440" y="4315968"/>
            <a:ext cx="2834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chemeClr val="accent5"/>
                </a:solidFill>
              </a:rPr>
              <a:t>the public-sector go-to-market plan and hiring</a:t>
            </a:r>
            <a:endParaRPr lang="en-US" sz="1500" dirty="0"/>
          </a:p>
        </p:txBody>
      </p:sp>
      <p:sp>
        <p:nvSpPr>
          <p:cNvPr id="15" name="Decision 3"/>
          <p:cNvSpPr/>
          <p:nvPr/>
        </p:nvSpPr>
        <p:spPr>
          <a:xfrm>
            <a:off x="8046720" y="3063240"/>
            <a:ext cx="3429000" cy="2194560"/>
          </a:xfrm>
          <a:prstGeom prst="roundRect">
            <a:avLst>
              <a:gd name="adj" fmla="val 5000"/>
            </a:avLst>
          </a:prstGeom>
          <a:solidFill>
            <a:schemeClr val="tx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366760" y="3291840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03</a:t>
            </a:r>
            <a:endParaRPr lang="en-US" sz="2600" dirty="0"/>
          </a:p>
        </p:txBody>
      </p:sp>
      <p:sp>
        <p:nvSpPr>
          <p:cNvPr id="17" name="Text 15"/>
          <p:cNvSpPr txBox="1"/>
          <p:nvPr/>
        </p:nvSpPr>
        <p:spPr>
          <a:xfrm>
            <a:off x="8366760" y="388620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Confirm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8366760" y="4315968"/>
            <a:ext cx="2834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chemeClr val="accent5"/>
                </a:solidFill>
              </a:rPr>
              <a:t>Northbeam Pulse launch pricing by December 15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607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Questions and discussion  ·  strategy@northbeam.example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26364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chemeClr val="accent5"/>
                </a:solidFill>
              </a:rPr>
              <a:t>Northbeam Analytics is a fictional company created for a Kelsey Renée Creative Studios portfolio demonstration.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rthbeam">
  <a:themeElements>
    <a:clrScheme name="Northbeam">
      <a:dk1>
        <a:srgbClr val="141737"/>
      </a:dk1>
      <a:lt1>
        <a:srgbClr val="FFFFFF"/>
      </a:lt1>
      <a:dk2>
        <a:srgbClr val="2E3792"/>
      </a:dk2>
      <a:lt2>
        <a:srgbClr val="EEF0FA"/>
      </a:lt2>
      <a:accent1>
        <a:srgbClr val="F2665A"/>
      </a:accent1>
      <a:accent2>
        <a:srgbClr val="4C57C8"/>
      </a:accent2>
      <a:accent3>
        <a:srgbClr val="2FA58F"/>
      </a:accent3>
      <a:accent4>
        <a:srgbClr val="5A607F"/>
      </a:accent4>
      <a:accent5>
        <a:srgbClr val="A9B4F5"/>
      </a:accent5>
      <a:accent6>
        <a:srgbClr val="E9A23B"/>
      </a:accent6>
      <a:hlink>
        <a:srgbClr val="4C57C8"/>
      </a:hlink>
      <a:folHlink>
        <a:srgbClr val="5A607F"/>
      </a:folHlink>
    </a:clrScheme>
    <a:fontScheme name="Northbeam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Northbeam Analytics (fictional)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Northbeam Analytics FY2027 Strategic Plan</dc:title>
  <dc:subject>Portfolio sample: corporate strategy presentation</dc:subject>
  <dc:creator>Kelsey Renée Creative Studios</dc:creator>
  <cp:lastModifiedBy>Kelsey Renée Creative Studios</cp:lastModifiedBy>
  <cp:revision>1</cp:revision>
  <dcterms:created xsi:type="dcterms:W3CDTF">2026-10-14T22:29:34Z</dcterms:created>
  <dcterms:modified xsi:type="dcterms:W3CDTF">2026-10-14T22:29:34Z</dcterms:modified>
</cp:coreProperties>
</file>